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81" r:id="rId4"/>
    <p:sldId id="285" r:id="rId5"/>
    <p:sldId id="282" r:id="rId6"/>
    <p:sldId id="258" r:id="rId7"/>
    <p:sldId id="283" r:id="rId8"/>
    <p:sldId id="284" r:id="rId9"/>
    <p:sldId id="260" r:id="rId10"/>
    <p:sldId id="261" r:id="rId11"/>
    <p:sldId id="262" r:id="rId12"/>
    <p:sldId id="273" r:id="rId13"/>
    <p:sldId id="274" r:id="rId14"/>
    <p:sldId id="275" r:id="rId15"/>
    <p:sldId id="277" r:id="rId16"/>
    <p:sldId id="271" r:id="rId17"/>
    <p:sldId id="286" r:id="rId18"/>
    <p:sldId id="278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FF00FF"/>
    <a:srgbClr val="34164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6" autoAdjust="0"/>
    <p:restoredTop sz="80268" autoAdjust="0"/>
  </p:normalViewPr>
  <p:slideViewPr>
    <p:cSldViewPr>
      <p:cViewPr>
        <p:scale>
          <a:sx n="68" d="100"/>
          <a:sy n="68" d="100"/>
        </p:scale>
        <p:origin x="-58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D4D71-A428-4EF0-B764-95408A814852}" type="datetimeFigureOut">
              <a:rPr lang="ru-RU"/>
              <a:pPr>
                <a:defRPr/>
              </a:pPr>
              <a:t>15.08.2014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92209-56BE-411C-9815-C6522E4E24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98B33-54EA-49B1-A841-70D8BE265333}" type="datetimeFigureOut">
              <a:rPr lang="ru-RU"/>
              <a:pPr>
                <a:defRPr/>
              </a:pPr>
              <a:t>15.08.2014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91ED6-5017-4009-B6D3-78594C1D9E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A1823-D0D9-4E11-A082-D81E75E09995}" type="datetimeFigureOut">
              <a:rPr lang="ru-RU"/>
              <a:pPr>
                <a:defRPr/>
              </a:pPr>
              <a:t>15.08.2014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FE735-69B0-4E77-9684-AD42DEC3F4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BB967-075E-4091-AB5C-8F09EF05172F}" type="datetimeFigureOut">
              <a:rPr lang="ru-RU"/>
              <a:pPr>
                <a:defRPr/>
              </a:pPr>
              <a:t>15.08.2014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5964F-793D-4557-A7F0-F3638FE6F6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12E4A-CD7E-47B2-969C-F3CF8721E9CA}" type="datetimeFigureOut">
              <a:rPr lang="ru-RU"/>
              <a:pPr>
                <a:defRPr/>
              </a:pPr>
              <a:t>15.08.2014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F80E7-6CCF-4A6F-A98F-F528CC8441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3CBF9-5C2F-47B0-9FC3-E362A65594DE}" type="datetimeFigureOut">
              <a:rPr lang="ru-RU"/>
              <a:pPr>
                <a:defRPr/>
              </a:pPr>
              <a:t>15.08.2014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73990-03A7-4BF6-9C90-D71ED3E672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5C825-D079-4DFE-8E25-75C0E30744D0}" type="datetimeFigureOut">
              <a:rPr lang="ru-RU"/>
              <a:pPr>
                <a:defRPr/>
              </a:pPr>
              <a:t>15.08.2014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21CAE-78DD-40A3-9013-3F1CF795C8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2AAB8-15CD-4C76-8C05-671AD4DAA15A}" type="datetimeFigureOut">
              <a:rPr lang="ru-RU"/>
              <a:pPr>
                <a:defRPr/>
              </a:pPr>
              <a:t>15.08.2014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8642B-23E2-4AA2-9C98-5B3089E5AE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EB809-6B78-4282-9FD8-D75A85EEB734}" type="datetimeFigureOut">
              <a:rPr lang="ru-RU"/>
              <a:pPr>
                <a:defRPr/>
              </a:pPr>
              <a:t>15.08.2014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3986A-EE44-4BA6-A8AD-1582580510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DB3E8-012D-44D0-A312-A91E07EBF8FA}" type="datetimeFigureOut">
              <a:rPr lang="ru-RU"/>
              <a:pPr>
                <a:defRPr/>
              </a:pPr>
              <a:t>15.08.2014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0CD51-5C0D-4E36-89D8-79B5583314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992EA-889F-47ED-974E-E5F7158FAF31}" type="datetimeFigureOut">
              <a:rPr lang="ru-RU"/>
              <a:pPr>
                <a:defRPr/>
              </a:pPr>
              <a:t>15.08.2014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4F467-854A-4734-A022-E5B389D2F6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38DFA8-853B-478B-9A15-A03870601C07}" type="datetimeFigureOut">
              <a:rPr lang="ru-RU"/>
              <a:pPr>
                <a:defRPr/>
              </a:pPr>
              <a:t>15.08.2014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DD3A51B-9290-4531-9515-486EB996FA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F:\04.%20&#1042;&#1084;&#1077;&#1089;&#1090;&#1077;%20&#1074;&#1077;&#1089;&#1077;&#1083;&#1086;%20&#1096;&#1072;&#1075;&#1072;&#1090;&#1100;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61.%20&#1055;&#1077;&#1089;&#1077;&#1085;&#1082;&#1072;%20&#1076;&#1088;&#1091;&#1079;&#1077;&#1081;.mp3" TargetMode="External"/><Relationship Id="rId6" Type="http://schemas.openxmlformats.org/officeDocument/2006/relationships/image" Target="../media/image31.gif"/><Relationship Id="rId5" Type="http://schemas.openxmlformats.org/officeDocument/2006/relationships/image" Target="../media/image30.jpeg"/><Relationship Id="rId10" Type="http://schemas.openxmlformats.org/officeDocument/2006/relationships/image" Target="../media/image34.png"/><Relationship Id="rId4" Type="http://schemas.openxmlformats.org/officeDocument/2006/relationships/image" Target="../media/image29.jpe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85.%20&#1055;&#1088;&#1077;&#1082;&#1088;&#1072;&#1089;&#1085;&#1086;&#1077;%20&#1076;&#1072;&#1083;&#1077;&#1082;&#1086;.mp3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gif"/><Relationship Id="rId3" Type="http://schemas.openxmlformats.org/officeDocument/2006/relationships/image" Target="../media/image39.jpeg"/><Relationship Id="rId7" Type="http://schemas.openxmlformats.org/officeDocument/2006/relationships/image" Target="../media/image42.gif"/><Relationship Id="rId12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55;&#1088;&#1077;&#1079;&#1077;&#1085;&#1090;&#1072;&#1094;&#1080;&#1103;\&#1044;&#1077;&#1090;&#1089;&#1082;&#1080;&#1077;%20&#1087;&#1077;&#1089;&#1085;&#1080;%20-%20&#1056;&#1072;&#1079;%20&#1083;&#1072;&#1076;&#1086;&#1096;&#1082;&#1072;,%20&#1076;&#1074;&#1072;%20&#1083;&#1072;&#1076;&#1086;&#1096;&#1082;&#1072;%20&#1044;&#1077;&#1090;&#1089;&#1082;&#1080;&#1077;%20%20(audiopoisk.com).mp3" TargetMode="Externa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png"/><Relationship Id="rId10" Type="http://schemas.openxmlformats.org/officeDocument/2006/relationships/image" Target="../media/image45.gif"/><Relationship Id="rId4" Type="http://schemas.openxmlformats.org/officeDocument/2006/relationships/image" Target="http://content.foto.mail.ru/bk/nimfa25/_blogs/i-6955.jpg" TargetMode="External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28.%20&#1058;&#1086;&#1095;&#1082;&#1072;,%20&#1090;&#1086;&#1095;&#1082;&#1072;,%20&#1079;&#1072;&#1087;&#1103;&#1090;&#1072;&#1103;.mp3" TargetMode="Externa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04.%20&#1042;&#1084;&#1077;&#1089;&#1090;&#1077;%20&#1074;&#1077;&#1089;&#1077;&#1083;&#1086;%20&#1096;&#1072;&#1075;&#1072;&#1090;&#1100;.mp3" TargetMode="Externa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04.%20&#1042;&#1084;&#1077;&#1089;&#1090;&#1077;%20&#1074;&#1077;&#1089;&#1077;&#1083;&#1086;%20&#1096;&#1072;&#1075;&#1072;&#1090;&#1100;.mp3" TargetMode="External"/><Relationship Id="rId6" Type="http://schemas.openxmlformats.org/officeDocument/2006/relationships/image" Target="../media/image66.gif"/><Relationship Id="rId5" Type="http://schemas.openxmlformats.org/officeDocument/2006/relationships/image" Target="../media/image65.gif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85.%20&#1055;&#1088;&#1077;&#1082;&#1088;&#1072;&#1089;&#1085;&#1086;&#1077;%20&#1076;&#1072;&#1083;&#1077;&#1082;&#1086;.mp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09.%20&#1048;&#1079;%20&#1095;&#1077;&#1075;&#1086;%20&#1090;&#1086;&#1083;&#1100;&#1082;&#1086;%20&#1089;&#1076;&#1077;&#1083;&#1072;&#1085;&#1099;%20&#1084;&#1072;&#1083;&#1100;&#1095;&#1080;&#1082;&#1080;.mp3" TargetMode="Externa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55;&#1088;&#1077;&#1079;&#1077;&#1085;&#1090;&#1072;&#1094;&#1080;&#1103;\&#1044;&#1077;&#1090;&#1089;&#1082;&#1080;&#1077;%20&#1087;&#1077;&#1089;&#1085;&#1080;%20-%20&#1056;&#1072;&#1079;%20&#1083;&#1072;&#1076;&#1086;&#1096;&#1082;&#1072;,%20&#1076;&#1074;&#1072;%20&#1083;&#1072;&#1076;&#1086;&#1096;&#1082;&#1072;%20&#1044;&#1077;&#1090;&#1089;&#1082;&#1080;&#1077;%20%20(audiopoisk.com).mp3" TargetMode="External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50ds.ru/psiholog/6256-pedagogicheskie-usloviya-dlya-razvitiya-tvorcheskikh-sposobnostey-starshikh-doshkolnikov-v-muzykalnoy-deyatelnosti.html" TargetMode="External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55;&#1088;&#1077;&#1079;&#1077;&#1085;&#1090;&#1072;&#1094;&#1080;&#1103;\&#1044;&#1077;&#1090;&#1089;&#1082;&#1080;&#1077;%20&#1087;&#1077;&#1089;&#1085;&#1080;%20-%20&#1056;&#1072;&#1079;%20&#1083;&#1072;&#1076;&#1086;&#1096;&#1082;&#1072;,%20&#1076;&#1074;&#1072;%20&#1083;&#1072;&#1076;&#1086;&#1096;&#1082;&#1072;%20&#1044;&#1077;&#1090;&#1089;&#1082;&#1080;&#1077;%20%20(audiopoisk.com).mp3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61.%20&#1055;&#1077;&#1089;&#1077;&#1085;&#1082;&#1072;%20&#1076;&#1088;&#1091;&#1079;&#1077;&#1081;.mp3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50ds.ru/psiholog/677-detskie-issledovatelskie-proekty-bloka-nezhivaya-priroda.html" TargetMode="External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55;&#1088;&#1077;&#1079;&#1077;&#1085;&#1090;&#1072;&#1094;&#1080;&#1103;\&#1044;&#1077;&#1090;&#1089;&#1082;&#1080;&#1077;%20&#1087;&#1077;&#1089;&#1085;&#1080;%20-%20&#1040;%20&#1072;%20&#1080;%20&#1079;&#1077;&#1083;&#1077;&#1085;&#1099;&#1081;%20&#1087;&#1086;&#1087;&#1091;&#1075;&#1072;&#1081;%20%20(audiopoisk.com).mp3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85.%20&#1055;&#1088;&#1077;&#1082;&#1088;&#1072;&#1089;&#1085;&#1086;&#1077;%20&#1076;&#1072;&#1083;&#1077;&#1082;&#1086;.mp3" TargetMode="Externa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98.%20&#1055;&#1077;&#1089;&#1085;&#1103;%20&#1050;&#1088;&#1072;&#1089;&#1085;&#1086;&#1081;%20&#1064;&#1072;&#1087;&#1086;&#1095;&#1082;&#1080;.mp3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61.%20&#1055;&#1077;&#1089;&#1077;&#1085;&#1082;&#1072;%20&#1076;&#1088;&#1091;&#1079;&#1077;&#1081;.mp3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9.gif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55;&#1088;&#1077;&#1079;&#1077;&#1085;&#1090;&#1072;&#1094;&#1080;&#1103;\&#1044;&#1077;&#1090;&#1089;&#1082;&#1080;&#1077;%20&#1087;&#1077;&#1089;&#1085;&#1080;%20-%20&#1054;&#1090;%20&#1091;&#1083;&#1099;&#1073;&#1082;&#1080;%20%20(audiopoisk.com).mp3" TargetMode="Externa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http://smdetsad8.rusedu.net/gallery/1735/teatr1.JPG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64.%20&#1055;&#1077;&#1089;&#1077;&#1085;&#1082;&#1072;%20&#1050;&#1091;&#1082;&#1083;&#1099;.mp3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12.gif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ctrTitle"/>
          </p:nvPr>
        </p:nvSpPr>
        <p:spPr>
          <a:xfrm>
            <a:off x="1116013" y="1000108"/>
            <a:ext cx="6551612" cy="2286016"/>
          </a:xfrm>
        </p:spPr>
        <p:txBody>
          <a:bodyPr/>
          <a:lstStyle/>
          <a:p>
            <a:pPr eaLnBrk="1" hangingPunct="1"/>
            <a:r>
              <a:rPr lang="ru-RU" sz="1600" b="1" i="1" dirty="0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МУНИЦИПАЛЬНОЕ КАЗЁННОЕ ДОШКОЛЬНОЕ ОБРАЗОВАТЕЛЬНОЕ УЧРЕЖДЕНИЕ «ДЕТСКИЙ САД № 11 </a:t>
            </a:r>
            <a:br>
              <a:rPr lang="ru-RU" sz="1600" b="1" i="1" dirty="0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</a:br>
            <a:r>
              <a:rPr lang="ru-RU" sz="1600" b="1" i="1" dirty="0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г. БЕСЛАНА» ПРАВОБЕРЕЖНОГО РАЙОНА РЕСПУБЛИКИ СЕВЕРНАЯ ОСЕТИЯ-АЛАНИЯ</a:t>
            </a:r>
            <a:endParaRPr lang="ru-RU" sz="1600" b="1" i="1" dirty="0" smtClean="0">
              <a:solidFill>
                <a:srgbClr val="FF0000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04" y="2928934"/>
            <a:ext cx="5429288" cy="2571768"/>
          </a:xfrm>
        </p:spPr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b="1" i="1" dirty="0" smtClean="0">
                <a:solidFill>
                  <a:srgbClr val="FF00FF"/>
                </a:solidFill>
                <a:latin typeface="Batang" pitchFamily="18" charset="-127"/>
                <a:ea typeface="Batang" pitchFamily="18" charset="-127"/>
              </a:rPr>
              <a:t>Театрализация </a:t>
            </a:r>
            <a:r>
              <a:rPr lang="ru-RU" sz="4800" b="1" i="1" dirty="0" smtClean="0">
                <a:solidFill>
                  <a:srgbClr val="FF00FF"/>
                </a:solidFill>
                <a:latin typeface="Batang" pitchFamily="18" charset="-127"/>
                <a:ea typeface="Batang" pitchFamily="18" charset="-127"/>
              </a:rPr>
              <a:t>сказок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chemeClr val="bg2">
                    <a:lumMod val="50000"/>
                  </a:schemeClr>
                </a:solidFill>
              </a:rPr>
              <a:t>Автор </a:t>
            </a:r>
            <a:r>
              <a:rPr lang="ru-RU" sz="3600" b="1" i="1" dirty="0" smtClean="0">
                <a:solidFill>
                  <a:schemeClr val="bg2">
                    <a:lumMod val="50000"/>
                  </a:schemeClr>
                </a:solidFill>
              </a:rPr>
              <a:t>проекта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i="1" dirty="0" smtClean="0">
                <a:solidFill>
                  <a:schemeClr val="bg2">
                    <a:lumMod val="50000"/>
                  </a:schemeClr>
                </a:solidFill>
              </a:rPr>
              <a:t>Ахсарова Зарина Казбековна</a:t>
            </a:r>
            <a:endParaRPr lang="ru-RU" sz="36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04. Вместе весело шагать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43938" y="1428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7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" name="Содержимое 3" descr="Фото075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357166"/>
            <a:ext cx="4104456" cy="5952154"/>
          </a:xfrm>
          <a:blipFill>
            <a:blip r:embed="rId4" cstate="print"/>
            <a:stretch>
              <a:fillRect/>
            </a:stretch>
          </a:blipFill>
          <a:effectLst>
            <a:softEdge rad="112500"/>
          </a:effectLst>
        </p:spPr>
      </p:pic>
      <p:pic>
        <p:nvPicPr>
          <p:cNvPr id="5" name="Рисунок 4" descr="Фото07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9124" y="357166"/>
            <a:ext cx="4213642" cy="5975524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22532" name="TextBox 5"/>
          <p:cNvSpPr txBox="1">
            <a:spLocks noChangeArrowheads="1"/>
          </p:cNvSpPr>
          <p:nvPr/>
        </p:nvSpPr>
        <p:spPr bwMode="auto">
          <a:xfrm>
            <a:off x="2411413" y="620713"/>
            <a:ext cx="47529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 i="1">
                <a:solidFill>
                  <a:schemeClr val="bg1"/>
                </a:solidFill>
                <a:latin typeface="Calibri" pitchFamily="34" charset="0"/>
              </a:rPr>
              <a:t>Тихо!!!</a:t>
            </a:r>
          </a:p>
          <a:p>
            <a:pPr algn="ctr"/>
            <a:r>
              <a:rPr lang="ru-RU" sz="4000" b="1" i="1">
                <a:solidFill>
                  <a:schemeClr val="bg1"/>
                </a:solidFill>
                <a:latin typeface="Calibri" pitchFamily="34" charset="0"/>
              </a:rPr>
              <a:t> Идет репетиция!</a:t>
            </a:r>
          </a:p>
        </p:txBody>
      </p:sp>
      <p:pic>
        <p:nvPicPr>
          <p:cNvPr id="22533" name="Picture 2" descr="http://s19.rimg.info/3ee7829ce6c4900997d8e3ed1ce117c9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13" y="4714875"/>
            <a:ext cx="12858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2" descr="http://s19.rimg.info/3ee7829ce6c4900997d8e3ed1ce117c9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7299192">
            <a:off x="4346575" y="5022850"/>
            <a:ext cx="8223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4" descr="http://img1.liveinternet.ru/images/attach/c/2/71/973/71973770_multik7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-228485">
            <a:off x="7526338" y="3444875"/>
            <a:ext cx="5032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6" descr="http://stat18.privet.ru/lr/0a2fa238921aacd855602c29cf724ce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28938" y="4143375"/>
            <a:ext cx="642937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61. Песенка друзей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839200" y="1428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4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>
          <a:xfrm>
            <a:off x="785813" y="4357688"/>
            <a:ext cx="4143375" cy="1571625"/>
          </a:xfrm>
        </p:spPr>
        <p:txBody>
          <a:bodyPr/>
          <a:lstStyle/>
          <a:p>
            <a:pPr eaLnBrk="1" hangingPunct="1"/>
            <a:r>
              <a:rPr lang="ru-RU" sz="4800" b="1" i="1" dirty="0" smtClean="0">
                <a:solidFill>
                  <a:srgbClr val="FF0000"/>
                </a:solidFill>
              </a:rPr>
              <a:t>Создание </a:t>
            </a:r>
            <a:r>
              <a:rPr lang="ru-RU" b="1" i="1" dirty="0" smtClean="0">
                <a:solidFill>
                  <a:srgbClr val="FF0000"/>
                </a:solidFill>
              </a:rPr>
              <a:t>декораций – дело непростое…</a:t>
            </a:r>
            <a:r>
              <a:rPr lang="ru-RU" sz="4800" b="1" i="1" dirty="0" smtClean="0">
                <a:solidFill>
                  <a:srgbClr val="FF0000"/>
                </a:solidFill>
              </a:rPr>
              <a:t/>
            </a:r>
            <a:br>
              <a:rPr lang="ru-RU" sz="4800" b="1" i="1" dirty="0" smtClean="0">
                <a:solidFill>
                  <a:srgbClr val="FF0000"/>
                </a:solidFill>
              </a:rPr>
            </a:br>
            <a:endParaRPr lang="ru-RU" dirty="0" smtClean="0"/>
          </a:p>
        </p:txBody>
      </p:sp>
      <p:pic>
        <p:nvPicPr>
          <p:cNvPr id="4" name="Содержимое 3" descr="Фото077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7158" y="0"/>
            <a:ext cx="4143404" cy="3625151"/>
          </a:xfrm>
          <a:prstGeom prst="ellipse">
            <a:avLst/>
          </a:prstGeom>
          <a:effectLst>
            <a:softEdge rad="112500"/>
          </a:effectLst>
        </p:spPr>
      </p:pic>
      <p:pic>
        <p:nvPicPr>
          <p:cNvPr id="6" name="Рисунок 5" descr="Фото07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43480" y="3140968"/>
            <a:ext cx="3824997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-214313" y="2857500"/>
            <a:ext cx="3643313" cy="15081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800" b="1" i="1" dirty="0">
                <a:solidFill>
                  <a:srgbClr val="FF0000"/>
                </a:solidFill>
                <a:latin typeface="Calibri" pitchFamily="34" charset="0"/>
                <a:ea typeface="+mj-ea"/>
                <a:cs typeface="+mj-cs"/>
              </a:rPr>
              <a:t> </a:t>
            </a:r>
            <a:br>
              <a:rPr lang="ru-RU" sz="4800" b="1" i="1" dirty="0">
                <a:solidFill>
                  <a:srgbClr val="FF0000"/>
                </a:solidFill>
                <a:latin typeface="Calibri" pitchFamily="34" charset="0"/>
                <a:ea typeface="+mj-ea"/>
                <a:cs typeface="+mj-cs"/>
              </a:rPr>
            </a:br>
            <a:endParaRPr lang="ru-RU" sz="4400" dirty="0">
              <a:solidFill>
                <a:prstClr val="black"/>
              </a:solidFill>
              <a:latin typeface="Calibri"/>
              <a:ea typeface="+mj-ea"/>
              <a:cs typeface="+mj-cs"/>
            </a:endParaRPr>
          </a:p>
        </p:txBody>
      </p:sp>
      <p:pic>
        <p:nvPicPr>
          <p:cNvPr id="23557" name="Picture 4" descr="http://stat16.privet.ru/lr/0b06a8c1f18177a304fb863c668271c8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0" y="285750"/>
            <a:ext cx="2143125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 descr="http://img26.dreamies.de/img/396/b/or8vb73u37s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143250"/>
            <a:ext cx="1643063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5. Прекрасное далеко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43938" y="1428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7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25487"/>
          </a:xfrm>
        </p:spPr>
        <p:txBody>
          <a:bodyPr/>
          <a:lstStyle/>
          <a:p>
            <a:pPr eaLnBrk="1" hangingPunct="1"/>
            <a:r>
              <a:rPr lang="ru-RU" b="1" i="1" dirty="0" smtClean="0">
                <a:solidFill>
                  <a:srgbClr val="FF0000"/>
                </a:solidFill>
              </a:rPr>
              <a:t>Учимся жить весте с героями </a:t>
            </a:r>
            <a:r>
              <a:rPr lang="ru-RU" b="1" i="1" dirty="0" err="1" smtClean="0">
                <a:solidFill>
                  <a:srgbClr val="FF0000"/>
                </a:solidFill>
              </a:rPr>
              <a:t>людимых</a:t>
            </a:r>
            <a:r>
              <a:rPr lang="ru-RU" b="1" i="1" dirty="0" smtClean="0">
                <a:solidFill>
                  <a:srgbClr val="FF0000"/>
                </a:solidFill>
              </a:rPr>
              <a:t> сказок</a:t>
            </a:r>
          </a:p>
        </p:txBody>
      </p:sp>
      <p:sp>
        <p:nvSpPr>
          <p:cNvPr id="2457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4579" name="Picture 3" descr="http://content.foto.mail.ru/bk/nimfa25/_blogs/i-6955.jpg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428625" y="2571750"/>
            <a:ext cx="144938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Детские песни - Раз ладошка, два ладошка Детские  (audiopoisk.com)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8643938" y="214313"/>
            <a:ext cx="304800" cy="304800"/>
          </a:xfrm>
        </p:spPr>
      </p:pic>
      <p:pic>
        <p:nvPicPr>
          <p:cNvPr id="24581" name="Picture 2" descr="http://s700.uweb.ru/video/37/4401448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25" y="1643063"/>
            <a:ext cx="171450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4" descr="http://img0.liveinternet.ru/images/attach/c/4/83/544/83544288_kl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9063" y="1571625"/>
            <a:ext cx="2201862" cy="26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10" descr="http://img1.liveinternet.ru/images/attach/c/2/72/907/72907919_1301652129_medvtdi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3625" y="4643438"/>
            <a:ext cx="2851150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14" descr="http://sadikteremok.caduk.ru/images/teremok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29438" y="1428750"/>
            <a:ext cx="2071687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Picture 16" descr="http://img-fotki.yandex.ru/get/6314/163801756.1/0_8d544_fb239b80_XL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43625" y="3071813"/>
            <a:ext cx="135731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6" name="Picture 20" descr="http://afisha.academ.org/storage/r/2011/09/02/ecdd7a1621d7f753a1ac45e83a861524.jpg?w=750&amp;h=50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14625" y="4286250"/>
            <a:ext cx="28575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7" name="Picture 22" descr="http://www.igrydetskie.ru/wp-content/uploads/2011/08/skazka-lisa-i-zhuravl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4313" y="1143000"/>
            <a:ext cx="1798637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8" name="Picture 24" descr="http://file.mobilmusic.ru/9f/36/4a/1032983.gif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14313" y="3714750"/>
            <a:ext cx="228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9" name="Picture 26" descr="http://www.reveries.fr/gifs/images/animaux/1223222385_gifs_animaux.gif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786438" y="1214438"/>
            <a:ext cx="1109662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>
          <a:xfrm>
            <a:off x="4214810" y="214313"/>
            <a:ext cx="4572032" cy="1071547"/>
          </a:xfrm>
        </p:spPr>
        <p:txBody>
          <a:bodyPr/>
          <a:lstStyle/>
          <a:p>
            <a:pPr eaLnBrk="1" hangingPunct="1"/>
            <a:r>
              <a:rPr lang="ru-RU" b="1" i="1" dirty="0" smtClean="0">
                <a:solidFill>
                  <a:srgbClr val="FF0000"/>
                </a:solidFill>
              </a:rPr>
              <a:t>Наши поделки - своими руками</a:t>
            </a:r>
          </a:p>
        </p:txBody>
      </p:sp>
      <p:pic>
        <p:nvPicPr>
          <p:cNvPr id="4" name="Содержимое 5" descr="Фото077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2844" y="214290"/>
            <a:ext cx="4162127" cy="3122452"/>
          </a:xfrm>
          <a:effectLst>
            <a:softEdge rad="112500"/>
          </a:effectLst>
        </p:spPr>
      </p:pic>
      <p:pic>
        <p:nvPicPr>
          <p:cNvPr id="5" name="Рисунок 4" descr="Фото07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1357298"/>
            <a:ext cx="3214710" cy="2288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4" name="Picture 2" descr="http://s39.ucoz.net/video/38/130469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5" y="4857750"/>
            <a:ext cx="2428875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4" descr="http://inhobbies.ru/sites/default/files/files/846/P10705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6063" y="4214813"/>
            <a:ext cx="2690812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 descr="http://www.pochemu4ka.ru/_ld/12/s7245097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0" y="4786313"/>
            <a:ext cx="2571750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8" descr="http://s017.radikal.ru/i429/1110/2d/05bd319f98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6563" y="3143250"/>
            <a:ext cx="2143125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28. Точка, точка, запята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715375" y="2143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>
          <a:xfrm>
            <a:off x="-357188" y="274638"/>
            <a:ext cx="9858376" cy="939800"/>
          </a:xfrm>
        </p:spPr>
        <p:txBody>
          <a:bodyPr/>
          <a:lstStyle/>
          <a:p>
            <a:pPr eaLnBrk="1" hangingPunct="1"/>
            <a:r>
              <a:rPr lang="ru-RU" b="1" i="1" smtClean="0">
                <a:solidFill>
                  <a:srgbClr val="FF0000"/>
                </a:solidFill>
              </a:rPr>
              <a:t>Что-то артисты долго не едут!!!</a:t>
            </a:r>
          </a:p>
        </p:txBody>
      </p:sp>
      <p:pic>
        <p:nvPicPr>
          <p:cNvPr id="26626" name="Picture 1" descr="F:\Презентация\ФОТО\Фото076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7188" y="1500188"/>
            <a:ext cx="4071937" cy="3054350"/>
          </a:xfrm>
        </p:spPr>
      </p:pic>
      <p:pic>
        <p:nvPicPr>
          <p:cNvPr id="26627" name="Picture 6" descr="http://s02.radikal.ru/i175/1002/4b/888782141cf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2857500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2" descr="http://img1.liveinternet.ru/images/attach/c/6/91/527/91527013_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4786322"/>
            <a:ext cx="2928938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4" descr="http://img1.liveinternet.ru/images/attach/c/3/77/864/77864371_7159fae7396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0" y="1285875"/>
            <a:ext cx="1477963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 descr="http://img1.liveinternet.ru/images/attach/c/3/76/713/76713929_0abe0df4151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00813" y="2357438"/>
            <a:ext cx="1970087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04. Вместе весело шагать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715375" y="1428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7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FF0000"/>
                </a:solidFill>
              </a:rPr>
              <a:t>Выросла репка большая-пребольшая</a:t>
            </a:r>
            <a:endParaRPr lang="ru-RU" smtClean="0"/>
          </a:p>
        </p:txBody>
      </p:sp>
      <p:pic>
        <p:nvPicPr>
          <p:cNvPr id="27650" name="Picture 1" descr="F:\Презентация\ФОТО\Фото076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00375" y="2143125"/>
            <a:ext cx="6034088" cy="4525963"/>
          </a:xfrm>
        </p:spPr>
      </p:pic>
      <p:pic>
        <p:nvPicPr>
          <p:cNvPr id="27651" name="Picture 1" descr="F:\Презентация\ФОТО\Фото07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8" y="2143125"/>
            <a:ext cx="5429250" cy="455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5" descr="http://i055.radikal.ru/1012/76/7bfa26930c15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4786313"/>
            <a:ext cx="5786437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7" descr="http://www.imgs.su/tmp/2013-08-16/1376681924-224.jpg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3367088" y="4133850"/>
            <a:ext cx="45720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7" descr="http://www.imgs.su/tmp/2013-08-16/1376681924-224.jpg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-2107406" y="4107656"/>
            <a:ext cx="471487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04. Вместе весело шагать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715375" y="1428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10" descr="http://stat18.privet.ru/lr/0a16c662fc608e5e1aa2c3a4f75f900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43750" y="3571875"/>
            <a:ext cx="114300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7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25"/>
          </a:xfrm>
        </p:spPr>
        <p:txBody>
          <a:bodyPr/>
          <a:lstStyle/>
          <a:p>
            <a:pPr eaLnBrk="1" hangingPunct="1"/>
            <a:r>
              <a:rPr lang="ru-RU" b="1" i="1" smtClean="0">
                <a:solidFill>
                  <a:srgbClr val="FF0000"/>
                </a:solidFill>
              </a:rPr>
              <a:t>Герои-актёры любимых сказок</a:t>
            </a:r>
          </a:p>
        </p:txBody>
      </p:sp>
      <p:pic>
        <p:nvPicPr>
          <p:cNvPr id="28674" name="Picture 2" descr="http://img0.liveinternet.ru/images/attach/c/4/81/474/81474398_ra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1330325"/>
            <a:ext cx="8858250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3" descr="Фото07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214678" y="2093692"/>
            <a:ext cx="4143404" cy="2764068"/>
          </a:xfrm>
          <a:prstGeom prst="round2DiagRect">
            <a:avLst>
              <a:gd name="adj1" fmla="val 16667"/>
              <a:gd name="adj2" fmla="val 2000"/>
            </a:avLst>
          </a:prstGeom>
          <a:noFill/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85. Прекрасное далеко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8572500" y="285750"/>
            <a:ext cx="304800" cy="30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7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25"/>
          </a:xfrm>
        </p:spPr>
        <p:txBody>
          <a:bodyPr/>
          <a:lstStyle/>
          <a:p>
            <a:pPr eaLnBrk="1" hangingPunct="1"/>
            <a:r>
              <a:rPr lang="ru-RU" b="1" i="1" smtClean="0">
                <a:solidFill>
                  <a:srgbClr val="FF0000"/>
                </a:solidFill>
              </a:rPr>
              <a:t>Моя любимая сказка</a:t>
            </a:r>
          </a:p>
        </p:txBody>
      </p:sp>
      <p:pic>
        <p:nvPicPr>
          <p:cNvPr id="29698" name="Picture 2" descr="0020-012-Nastolnyj-teatr-igrushe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57313"/>
            <a:ext cx="9144000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09. Из чего только сделаны мальчики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8715375" y="214313"/>
            <a:ext cx="304800" cy="30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5875"/>
          </a:xfrm>
        </p:spPr>
        <p:txBody>
          <a:bodyPr/>
          <a:lstStyle/>
          <a:p>
            <a:pPr eaLnBrk="1" hangingPunct="1"/>
            <a:r>
              <a:rPr lang="ru-RU" sz="6000" b="1" i="1" smtClean="0">
                <a:solidFill>
                  <a:srgbClr val="FF0000"/>
                </a:solidFill>
              </a:rPr>
              <a:t>Вывод</a:t>
            </a:r>
          </a:p>
        </p:txBody>
      </p:sp>
      <p:sp>
        <p:nvSpPr>
          <p:cNvPr id="31746" name="Содержимое 2"/>
          <p:cNvSpPr>
            <a:spLocks noGrp="1"/>
          </p:cNvSpPr>
          <p:nvPr>
            <p:ph idx="1"/>
          </p:nvPr>
        </p:nvSpPr>
        <p:spPr>
          <a:xfrm>
            <a:off x="457200" y="928688"/>
            <a:ext cx="8229600" cy="5929312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Театрализованные </a:t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</a:b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игры позволяют решать </a:t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</a:b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многие педагогические задачи, касающиеся формирования </a:t>
            </a:r>
            <a:r>
              <a:rPr lang="ru-RU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выразительности речи,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интеллектуального, коммуникативного, художественно — эстетического воспитания, развитию музыкальных и творческих способностей.</a:t>
            </a:r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Детские песни - Раз ладошка, два ладошка Детские  (audiopoisk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1063" y="2857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2" descr="http://img17.dreamies.de/img/987/b/kqch4ksg6bq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5716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400300" cy="582612"/>
          </a:xfrm>
        </p:spPr>
        <p:txBody>
          <a:bodyPr/>
          <a:lstStyle/>
          <a:p>
            <a:pPr eaLnBrk="1" hangingPunct="1"/>
            <a:r>
              <a:rPr lang="ru-RU" b="1" i="1" smtClean="0">
                <a:solidFill>
                  <a:srgbClr val="FF0000"/>
                </a:solidFill>
              </a:rPr>
              <a:t>Цель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313" y="1000125"/>
            <a:ext cx="8643937" cy="550068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  <a:ea typeface="Batang" pitchFamily="18" charset="-127"/>
              </a:rPr>
              <a:t>Создать </a:t>
            </a:r>
            <a:r>
              <a:rPr lang="ru-RU" u="sng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  <a:ea typeface="Batang" pitchFamily="18" charset="-127"/>
                <a:hlinkClick r:id="rId3"/>
              </a:rPr>
              <a:t>условия для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  <a:ea typeface="Batang" pitchFamily="18" charset="-127"/>
              </a:rPr>
              <a:t> развития творческой активности детей в театрализованной деятельности. Поощрять исполнительское творчество, развивать способность, свободно и раскрепощено держаться при выступлении, побуждать к импровизации средствами мимики, выразительных движений, интонации голоса. </a:t>
            </a:r>
          </a:p>
          <a:p>
            <a:pPr eaLnBrk="1" hangingPunct="1">
              <a:defRPr/>
            </a:pPr>
            <a:endParaRPr lang="ru-RU" dirty="0" smtClean="0">
              <a:solidFill>
                <a:srgbClr val="002060"/>
              </a:solidFill>
            </a:endParaRPr>
          </a:p>
          <a:p>
            <a:pPr eaLnBrk="1" hangingPunct="1">
              <a:defRPr/>
            </a:pPr>
            <a:endParaRPr lang="ru-RU" dirty="0">
              <a:solidFill>
                <a:srgbClr val="34164A"/>
              </a:solidFill>
            </a:endParaRPr>
          </a:p>
        </p:txBody>
      </p:sp>
      <p:pic>
        <p:nvPicPr>
          <p:cNvPr id="5" name="Детские песни - Раз ладошка, два ладошка Детские  (audiopoisk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43938" y="2143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043238" cy="1143000"/>
          </a:xfrm>
        </p:spPr>
        <p:txBody>
          <a:bodyPr/>
          <a:lstStyle/>
          <a:p>
            <a:pPr eaLnBrk="1" hangingPunct="1"/>
            <a:r>
              <a:rPr lang="ru-RU" b="1" i="1" smtClean="0">
                <a:solidFill>
                  <a:srgbClr val="FF0000"/>
                </a:solidFill>
              </a:rPr>
              <a:t>Задачи:</a:t>
            </a:r>
          </a:p>
        </p:txBody>
      </p:sp>
      <p:sp>
        <p:nvSpPr>
          <p:cNvPr id="1536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r>
              <a:rPr lang="ru-RU" dirty="0" smtClean="0">
                <a:solidFill>
                  <a:srgbClr val="0D5A50"/>
                </a:solidFill>
                <a:latin typeface="Batang" pitchFamily="18" charset="-127"/>
                <a:ea typeface="Batang" pitchFamily="18" charset="-127"/>
              </a:rPr>
              <a:t>Создавать положительны</a:t>
            </a:r>
            <a:r>
              <a:rPr lang="ru-RU" dirty="0" smtClean="0">
                <a:solidFill>
                  <a:srgbClr val="0D5A50"/>
                </a:solidFill>
                <a:latin typeface="Batang" pitchFamily="18" charset="-127"/>
              </a:rPr>
              <a:t>й эмоциональный</a:t>
            </a:r>
            <a:r>
              <a:rPr lang="ru-RU" dirty="0" smtClean="0">
                <a:solidFill>
                  <a:srgbClr val="0D5A50"/>
                </a:solidFill>
                <a:latin typeface="Batang" pitchFamily="18" charset="-127"/>
                <a:ea typeface="Batang" pitchFamily="18" charset="-127"/>
              </a:rPr>
              <a:t> настро</a:t>
            </a:r>
            <a:r>
              <a:rPr lang="ru-RU" dirty="0" smtClean="0">
                <a:solidFill>
                  <a:srgbClr val="0D5A50"/>
                </a:solidFill>
                <a:latin typeface="Batang" pitchFamily="18" charset="-127"/>
              </a:rPr>
              <a:t>й</a:t>
            </a:r>
            <a:r>
              <a:rPr lang="ru-RU" dirty="0" smtClean="0">
                <a:solidFill>
                  <a:srgbClr val="0D5A50"/>
                </a:solidFill>
                <a:latin typeface="Batang" pitchFamily="18" charset="-127"/>
                <a:ea typeface="Batang" pitchFamily="18" charset="-127"/>
              </a:rPr>
              <a:t>. Помочь детям понять и осмыслить  сказки, настроение ее героев. Воспитывать доброжелательное отношение друг к другу. Учить детей узнавать героев по характерным признакам. </a:t>
            </a:r>
          </a:p>
          <a:p>
            <a:pPr eaLnBrk="1" hangingPunct="1"/>
            <a:endParaRPr lang="ru-RU" dirty="0" smtClean="0">
              <a:latin typeface="Batang" pitchFamily="18" charset="-127"/>
            </a:endParaRPr>
          </a:p>
        </p:txBody>
      </p:sp>
      <p:pic>
        <p:nvPicPr>
          <p:cNvPr id="5" name="61. Песенка друзей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00" y="1428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4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88"/>
          </a:xfrm>
        </p:spPr>
        <p:txBody>
          <a:bodyPr/>
          <a:lstStyle/>
          <a:p>
            <a:pPr eaLnBrk="1" hangingPunct="1"/>
            <a:r>
              <a:rPr lang="ru-RU" b="1" i="1" smtClean="0">
                <a:solidFill>
                  <a:srgbClr val="FF0000"/>
                </a:solidFill>
              </a:rPr>
              <a:t>Актуальность темы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85813"/>
            <a:ext cx="8229600" cy="534035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u="sng" dirty="0" smtClean="0">
                <a:solidFill>
                  <a:schemeClr val="accent5">
                    <a:lumMod val="50000"/>
                  </a:schemeClr>
                </a:solidFill>
                <a:latin typeface="Bookman Old Style" pitchFamily="18" charset="0"/>
                <a:hlinkClick r:id="rId3"/>
              </a:rPr>
              <a:t>Детские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Bookman Old Style" pitchFamily="18" charset="0"/>
              </a:rPr>
              <a:t> сказки расширяют словарный запас малыша, помогают правильно строить диалог, развивают связную логическую речь, развитие связной речи является центральной задачей речевого воспитания детей. Это обусловлено, прежде всего, ее социальной значимостью и ролью в формировании личности ребёнка.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Детские песни - А а и зеленый попугай  (audiopoisk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43938" y="2143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>
          <a:xfrm>
            <a:off x="5214942" y="274638"/>
            <a:ext cx="3471859" cy="2082800"/>
          </a:xfrm>
        </p:spPr>
        <p:txBody>
          <a:bodyPr/>
          <a:lstStyle/>
          <a:p>
            <a:pPr eaLnBrk="1" hangingPunct="1"/>
            <a:r>
              <a:rPr lang="ru-RU" b="1" i="1" dirty="0" smtClean="0">
                <a:solidFill>
                  <a:srgbClr val="C00000"/>
                </a:solidFill>
              </a:rPr>
              <a:t>Юные актёры и зрители</a:t>
            </a:r>
          </a:p>
        </p:txBody>
      </p:sp>
      <p:sp>
        <p:nvSpPr>
          <p:cNvPr id="17410" name="Содержимое 2"/>
          <p:cNvSpPr>
            <a:spLocks noGrp="1"/>
          </p:cNvSpPr>
          <p:nvPr>
            <p:ph idx="1"/>
          </p:nvPr>
        </p:nvSpPr>
        <p:spPr>
          <a:xfrm>
            <a:off x="457200" y="2571750"/>
            <a:ext cx="7543800" cy="3554413"/>
          </a:xfrm>
        </p:spPr>
        <p:txBody>
          <a:bodyPr/>
          <a:lstStyle/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</p:txBody>
      </p:sp>
      <p:pic>
        <p:nvPicPr>
          <p:cNvPr id="4" name="Рисунок 3" descr="Фото07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548680"/>
            <a:ext cx="4128459" cy="30963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Содержимое 3" descr="Фото07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355976" y="3356992"/>
            <a:ext cx="4241444" cy="3181083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3" name="Picture 2" descr="http://img1.liveinternet.ru/images/attach/b/4/103/188/103188617_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3929063"/>
            <a:ext cx="10715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2" descr="http://pu.i.wp.pl/k,MjgyMTg0ODUsNzQ3MzA=,f,aquagreen-line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4938" y="2071688"/>
            <a:ext cx="3619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2" descr="http://www.creators-of-worlds.ru/_bd/1/155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85875" y="4143375"/>
            <a:ext cx="2214563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85. Прекрасное далеко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715375" y="3571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6" descr="http://www.mobileapples.com/Assets/Content/Wallpapers/ss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00250" y="571500"/>
            <a:ext cx="4286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6" descr="http://stat18.privet.ru/lr/0a2fa238921aacd855602c29cf724ce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1563" y="642938"/>
            <a:ext cx="642937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7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FF0000"/>
                </a:solidFill>
                <a:latin typeface="CentSchbkCyrill BT"/>
              </a:rPr>
              <a:t>Мир</a:t>
            </a:r>
            <a:r>
              <a:rPr lang="ru-RU" sz="4800" b="1" smtClean="0">
                <a:solidFill>
                  <a:srgbClr val="FF0000"/>
                </a:solidFill>
                <a:latin typeface="CentSchbkCyrill BT"/>
              </a:rPr>
              <a:t> </a:t>
            </a:r>
            <a:r>
              <a:rPr lang="ru-RU" sz="4800" b="1" i="1" smtClean="0">
                <a:solidFill>
                  <a:srgbClr val="FF0000"/>
                </a:solidFill>
                <a:latin typeface="CentSchbkCyrill BT"/>
              </a:rPr>
              <a:t>сказок</a:t>
            </a:r>
          </a:p>
        </p:txBody>
      </p:sp>
      <p:pic>
        <p:nvPicPr>
          <p:cNvPr id="4" name="Содержимое 3" descr="Фото076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1357298"/>
            <a:ext cx="8424936" cy="5312062"/>
          </a:xfrm>
          <a:effectLst>
            <a:softEdge rad="112500"/>
          </a:effectLst>
        </p:spPr>
      </p:pic>
      <p:pic>
        <p:nvPicPr>
          <p:cNvPr id="18435" name="Picture 2" descr="http://img0.liveinternet.ru/images/attach/c/6/91/572/91572126_5040093_kotikA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8587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2" descr="http://img0.liveinternet.ru/images/attach/c/6/91/572/91572126_5040093_kotikA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786688" y="5222875"/>
            <a:ext cx="1357312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98. Песня Красной Шапочк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43938" y="3571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5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5143500" y="1"/>
            <a:ext cx="3543300" cy="2428868"/>
          </a:xfrm>
        </p:spPr>
        <p:txBody>
          <a:bodyPr/>
          <a:lstStyle/>
          <a:p>
            <a:pPr eaLnBrk="1" hangingPunct="1"/>
            <a:r>
              <a:rPr lang="ru-RU" b="1" i="1" dirty="0" smtClean="0">
                <a:solidFill>
                  <a:srgbClr val="FF0000"/>
                </a:solidFill>
              </a:rPr>
              <a:t>Наш театр</a:t>
            </a:r>
          </a:p>
        </p:txBody>
      </p:sp>
      <p:pic>
        <p:nvPicPr>
          <p:cNvPr id="4" name="Содержимое 3" descr="Фото076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0" y="3286124"/>
            <a:ext cx="4393276" cy="32959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Фото07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14290"/>
            <a:ext cx="4476750" cy="33575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60" name="Picture 2" descr="http://pu.i.wp.pl/k,MjgyMTg0ODUsNzQ3MzA=,f,aquagreen-line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38" y="2071688"/>
            <a:ext cx="3619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1. Песенка друзей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39200" y="2143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8" descr="http://stat18.privet.ru/lr/0b1dbdf7130208fd17fa9a592e2e1a5b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" y="877888"/>
            <a:ext cx="642938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4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928688" y="0"/>
            <a:ext cx="7500937" cy="1071563"/>
          </a:xfrm>
        </p:spPr>
        <p:txBody>
          <a:bodyPr/>
          <a:lstStyle/>
          <a:p>
            <a:pPr eaLnBrk="1" hangingPunct="1"/>
            <a:r>
              <a:rPr lang="ru-RU" b="1" i="1" smtClean="0">
                <a:solidFill>
                  <a:srgbClr val="FF0000"/>
                </a:solidFill>
              </a:rPr>
              <a:t>Творческая мастерская</a:t>
            </a:r>
          </a:p>
        </p:txBody>
      </p:sp>
      <p:pic>
        <p:nvPicPr>
          <p:cNvPr id="20482" name="Picture 3" descr="http://smdetsad8.rusedu.net/gallery/1735/teatr1.JPG"/>
          <p:cNvPicPr>
            <a:picLocks noGrp="1" noChangeAspect="1" noChangeArrowheads="1"/>
          </p:cNvPicPr>
          <p:nvPr>
            <p:ph idx="1"/>
          </p:nvPr>
        </p:nvPicPr>
        <p:blipFill>
          <a:blip r:embed="rId3" r:link="rId4" cstate="print"/>
          <a:srcRect/>
          <a:stretch>
            <a:fillRect/>
          </a:stretch>
        </p:blipFill>
        <p:spPr>
          <a:xfrm>
            <a:off x="142875" y="1143000"/>
            <a:ext cx="8786813" cy="5626100"/>
          </a:xfrm>
        </p:spPr>
      </p:pic>
      <p:pic>
        <p:nvPicPr>
          <p:cNvPr id="5" name="Детские песни - От улыбки  (audiopoisk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15375" y="1428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2" descr="http://img12.proshkolu.ru/content/media/pic/std/5000000/4171000/4170156-23fa160055f98451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5" y="4857750"/>
            <a:ext cx="12858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3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" name="Содержимое 3" descr="Фото077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507" name="Рисунок 4" descr="Фото077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Box 5"/>
          <p:cNvSpPr txBox="1">
            <a:spLocks noChangeArrowheads="1"/>
          </p:cNvSpPr>
          <p:nvPr/>
        </p:nvSpPr>
        <p:spPr bwMode="auto">
          <a:xfrm>
            <a:off x="250825" y="549275"/>
            <a:ext cx="43211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800" b="1" i="1" dirty="0">
                <a:solidFill>
                  <a:schemeClr val="accent2"/>
                </a:solidFill>
                <a:latin typeface="Calibri" pitchFamily="34" charset="0"/>
              </a:rPr>
              <a:t>Мастер-класс</a:t>
            </a:r>
          </a:p>
        </p:txBody>
      </p:sp>
      <p:pic>
        <p:nvPicPr>
          <p:cNvPr id="21509" name="Picture 6" descr="http://www.mobileapples.com/Assets/Content/Wallpapers/ss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75" y="285750"/>
            <a:ext cx="1214438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8" descr="http://stat18.privet.ru/lr/0b1dbdf7130208fd17fa9a592e2e1a5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96113" y="2652713"/>
            <a:ext cx="193357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10" descr="http://stat18.privet.ru/lr/0a16c662fc608e5e1aa2c3a4f75f900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14500" y="2714625"/>
            <a:ext cx="114300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64. Песенка Куклы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839200" y="2857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78</Words>
  <Application>Microsoft Office PowerPoint</Application>
  <PresentationFormat>Экран (4:3)</PresentationFormat>
  <Paragraphs>27</Paragraphs>
  <Slides>18</Slides>
  <Notes>0</Notes>
  <HiddenSlides>0</HiddenSlides>
  <MMClips>18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МУНИЦИПАЛЬНОЕ КАЗЁННОЕ ДОШКОЛЬНОЕ ОБРАЗОВАТЕЛЬНОЕ УЧРЕЖДЕНИЕ «ДЕТСКИЙ САД № 11  г. БЕСЛАНА» ПРАВОБЕРЕЖНОГО РАЙОНА РЕСПУБЛИКИ СЕВЕРНАЯ ОСЕТИЯ-АЛАНИЯ</vt:lpstr>
      <vt:lpstr>Цель</vt:lpstr>
      <vt:lpstr>Задачи:</vt:lpstr>
      <vt:lpstr>Актуальность темы</vt:lpstr>
      <vt:lpstr>Юные актёры и зрители</vt:lpstr>
      <vt:lpstr>Мир сказок</vt:lpstr>
      <vt:lpstr>Наш театр</vt:lpstr>
      <vt:lpstr>Творческая мастерская</vt:lpstr>
      <vt:lpstr>Слайд 9</vt:lpstr>
      <vt:lpstr>Слайд 10</vt:lpstr>
      <vt:lpstr>Создание декораций – дело непростое… </vt:lpstr>
      <vt:lpstr>Учимся жить весте с героями людимых сказок</vt:lpstr>
      <vt:lpstr>Наши поделки - своими руками</vt:lpstr>
      <vt:lpstr>Что-то артисты долго не едут!!!</vt:lpstr>
      <vt:lpstr>Выросла репка большая-пребольшая</vt:lpstr>
      <vt:lpstr>Герои-актёры любимых сказок</vt:lpstr>
      <vt:lpstr>Моя любимая сказка</vt:lpstr>
      <vt:lpstr>Вывод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Театрализация сказок</dc:title>
  <dc:creator>Марина</dc:creator>
  <cp:lastModifiedBy>Лия</cp:lastModifiedBy>
  <cp:revision>47</cp:revision>
  <dcterms:created xsi:type="dcterms:W3CDTF">2014-01-31T16:19:37Z</dcterms:created>
  <dcterms:modified xsi:type="dcterms:W3CDTF">2014-08-15T10:02:42Z</dcterms:modified>
</cp:coreProperties>
</file>